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Old Standard TT"/>
      <p:regular r:id="rId24"/>
      <p:bold r:id="rId25"/>
      <p: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ldStandardT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ldStandardTT-italic.fntdata"/><Relationship Id="rId25"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61581f2e2_0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61581f2e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61581f2e2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61581f2e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1555fa6b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1555fa6b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61581f2e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61581f2e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1555fa6b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1555fa6b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61581f2e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61581f2e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1555fa6b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1555fa6b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61581f2e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61581f2e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71cc0e4ff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71cc0e4f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61581f2e2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61581f2e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acd7635f9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acd7635f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1555f9c63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1555f9c6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61581f2e2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61581f2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61581f2e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61581f2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61581f2e2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61581f2e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MIMO-</a:t>
            </a:r>
            <a:r>
              <a:rPr lang="en"/>
              <a:t>SAR mmWave Imaging </a:t>
            </a:r>
            <a:endParaRPr/>
          </a:p>
        </p:txBody>
      </p:sp>
      <p:sp>
        <p:nvSpPr>
          <p:cNvPr id="60" name="Google Shape;60;p13"/>
          <p:cNvSpPr txBox="1"/>
          <p:nvPr>
            <p:ph idx="1" type="subTitle"/>
          </p:nvPr>
        </p:nvSpPr>
        <p:spPr>
          <a:xfrm>
            <a:off x="6362925" y="3740975"/>
            <a:ext cx="2268300" cy="12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Saad (IMT2018514)</a:t>
            </a:r>
            <a:endParaRPr sz="1600"/>
          </a:p>
          <a:p>
            <a:pPr indent="0" lvl="0" marL="0" rtl="0" algn="l">
              <a:spcBef>
                <a:spcPts val="0"/>
              </a:spcBef>
              <a:spcAft>
                <a:spcPts val="0"/>
              </a:spcAft>
              <a:buNone/>
            </a:pPr>
            <a:r>
              <a:rPr lang="en" sz="1600"/>
              <a:t>Rutvi (IMT2018519)</a:t>
            </a:r>
            <a:endParaRPr sz="1600"/>
          </a:p>
          <a:p>
            <a:pPr indent="0" lvl="0" marL="0" rtl="0" algn="l">
              <a:spcBef>
                <a:spcPts val="0"/>
              </a:spcBef>
              <a:spcAft>
                <a:spcPts val="0"/>
              </a:spcAft>
              <a:buNone/>
            </a:pPr>
            <a:r>
              <a:rPr lang="en" sz="1600"/>
              <a:t>Srijan (IMT2019524)</a:t>
            </a:r>
            <a:endParaRPr sz="1600"/>
          </a:p>
        </p:txBody>
      </p:sp>
      <p:sp>
        <p:nvSpPr>
          <p:cNvPr id="61" name="Google Shape;61;p13"/>
          <p:cNvSpPr txBox="1"/>
          <p:nvPr/>
        </p:nvSpPr>
        <p:spPr>
          <a:xfrm>
            <a:off x="338925" y="289075"/>
            <a:ext cx="829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idx="1" type="body"/>
          </p:nvPr>
        </p:nvSpPr>
        <p:spPr>
          <a:xfrm>
            <a:off x="114900" y="217175"/>
            <a:ext cx="8115000" cy="44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MIMO Array Calibration</a:t>
            </a:r>
            <a:endParaRPr b="1" sz="1800"/>
          </a:p>
          <a:p>
            <a:pPr indent="0" lvl="0" marL="0" rtl="0" algn="l">
              <a:spcBef>
                <a:spcPts val="1600"/>
              </a:spcBef>
              <a:spcAft>
                <a:spcPts val="0"/>
              </a:spcAft>
              <a:buNone/>
            </a:pPr>
            <a:r>
              <a:rPr lang="en" sz="1600"/>
              <a:t>Backscattered equation in time domain. (Beat frequency and phase together)</a:t>
            </a:r>
            <a:endParaRPr sz="1600"/>
          </a:p>
          <a:p>
            <a:pPr indent="-330200" lvl="0" marL="457200" rtl="0" algn="l">
              <a:spcBef>
                <a:spcPts val="1600"/>
              </a:spcBef>
              <a:spcAft>
                <a:spcPts val="0"/>
              </a:spcAft>
              <a:buSzPts val="1600"/>
              <a:buAutoNum type="arabicPeriod"/>
            </a:pPr>
            <a:r>
              <a:rPr lang="en" sz="1600"/>
              <a:t>Phase bias:</a:t>
            </a:r>
            <a:br>
              <a:rPr lang="en" sz="1600"/>
            </a:br>
            <a:r>
              <a:rPr lang="en" sz="1600"/>
              <a:t>The received function if considered with beat </a:t>
            </a:r>
            <a:r>
              <a:rPr lang="en" sz="1600"/>
              <a:t>frequency</a:t>
            </a:r>
            <a:r>
              <a:rPr lang="en" sz="1600"/>
              <a:t> will give limited information as some information is also present in the phase part, to take care of the info. Contained in phase domain we add offset which is part of data calibration.</a:t>
            </a:r>
            <a:endParaRPr sz="1600"/>
          </a:p>
          <a:p>
            <a:pPr indent="0" lvl="0" marL="457200" rtl="0" algn="l">
              <a:spcBef>
                <a:spcPts val="1600"/>
              </a:spcBef>
              <a:spcAft>
                <a:spcPts val="0"/>
              </a:spcAft>
              <a:buNone/>
            </a:pPr>
            <a:r>
              <a:t/>
            </a:r>
            <a:endParaRPr sz="1600"/>
          </a:p>
          <a:p>
            <a:pPr indent="-330200" lvl="0" marL="457200" rtl="0" algn="l">
              <a:spcBef>
                <a:spcPts val="1600"/>
              </a:spcBef>
              <a:spcAft>
                <a:spcPts val="0"/>
              </a:spcAft>
              <a:buSzPts val="1600"/>
              <a:buAutoNum type="arabicPeriod"/>
            </a:pPr>
            <a:r>
              <a:rPr lang="en" sz="1600"/>
              <a:t>Range bias:</a:t>
            </a:r>
            <a:br>
              <a:rPr lang="en" sz="1600"/>
            </a:b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 </a:t>
            </a:r>
            <a:endParaRPr sz="1600"/>
          </a:p>
        </p:txBody>
      </p:sp>
      <p:pic>
        <p:nvPicPr>
          <p:cNvPr id="121" name="Google Shape;121;p22"/>
          <p:cNvPicPr preferRelativeResize="0"/>
          <p:nvPr/>
        </p:nvPicPr>
        <p:blipFill>
          <a:blip r:embed="rId3">
            <a:alphaModFix/>
          </a:blip>
          <a:stretch>
            <a:fillRect/>
          </a:stretch>
        </p:blipFill>
        <p:spPr>
          <a:xfrm>
            <a:off x="677625" y="2448650"/>
            <a:ext cx="4151300" cy="600650"/>
          </a:xfrm>
          <a:prstGeom prst="rect">
            <a:avLst/>
          </a:prstGeom>
          <a:noFill/>
          <a:ln>
            <a:noFill/>
          </a:ln>
        </p:spPr>
      </p:pic>
      <p:pic>
        <p:nvPicPr>
          <p:cNvPr id="122" name="Google Shape;122;p22"/>
          <p:cNvPicPr preferRelativeResize="0"/>
          <p:nvPr/>
        </p:nvPicPr>
        <p:blipFill>
          <a:blip r:embed="rId4">
            <a:alphaModFix/>
          </a:blip>
          <a:stretch>
            <a:fillRect/>
          </a:stretch>
        </p:blipFill>
        <p:spPr>
          <a:xfrm>
            <a:off x="4597425" y="2456450"/>
            <a:ext cx="4546582" cy="600650"/>
          </a:xfrm>
          <a:prstGeom prst="rect">
            <a:avLst/>
          </a:prstGeom>
          <a:noFill/>
          <a:ln>
            <a:noFill/>
          </a:ln>
        </p:spPr>
      </p:pic>
      <p:pic>
        <p:nvPicPr>
          <p:cNvPr id="123" name="Google Shape;123;p22"/>
          <p:cNvPicPr preferRelativeResize="0"/>
          <p:nvPr/>
        </p:nvPicPr>
        <p:blipFill rotWithShape="1">
          <a:blip r:embed="rId5">
            <a:alphaModFix/>
          </a:blip>
          <a:srcRect b="41203" l="24595" r="61950" t="55658"/>
          <a:stretch/>
        </p:blipFill>
        <p:spPr>
          <a:xfrm>
            <a:off x="677625" y="3602050"/>
            <a:ext cx="5220523" cy="685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114900" y="217175"/>
            <a:ext cx="8115000" cy="44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MIMO Array Calibration</a:t>
            </a:r>
            <a:endParaRPr b="1" sz="1800"/>
          </a:p>
          <a:p>
            <a:pPr indent="0" lvl="0" marL="0" rtl="0" algn="l">
              <a:spcBef>
                <a:spcPts val="1600"/>
              </a:spcBef>
              <a:spcAft>
                <a:spcPts val="0"/>
              </a:spcAft>
              <a:buNone/>
            </a:pPr>
            <a:r>
              <a:rPr lang="en" sz="1600"/>
              <a:t>Backscattered equation in time domain. (Beat frequency and phase together)</a:t>
            </a:r>
            <a:endParaRPr sz="1600"/>
          </a:p>
          <a:p>
            <a:pPr indent="-330200" lvl="0" marL="457200" rtl="0" algn="l">
              <a:spcBef>
                <a:spcPts val="1600"/>
              </a:spcBef>
              <a:spcAft>
                <a:spcPts val="0"/>
              </a:spcAft>
              <a:buSzPts val="1600"/>
              <a:buAutoNum type="arabicPeriod"/>
            </a:pPr>
            <a:r>
              <a:rPr lang="en" sz="1600"/>
              <a:t>Phase bias Calculations:</a:t>
            </a:r>
            <a:br>
              <a:rPr lang="en" sz="1600"/>
            </a:br>
            <a:endParaRPr sz="1600"/>
          </a:p>
          <a:p>
            <a:pPr indent="0" lvl="0" marL="457200" rtl="0" algn="l">
              <a:spcBef>
                <a:spcPts val="1600"/>
              </a:spcBef>
              <a:spcAft>
                <a:spcPts val="0"/>
              </a:spcAft>
              <a:buNone/>
            </a:pPr>
            <a:r>
              <a:t/>
            </a:r>
            <a:endParaRPr sz="1600"/>
          </a:p>
          <a:p>
            <a:pPr indent="-330200" lvl="0" marL="457200" rtl="0" algn="l">
              <a:spcBef>
                <a:spcPts val="1600"/>
              </a:spcBef>
              <a:spcAft>
                <a:spcPts val="0"/>
              </a:spcAft>
              <a:buSzPts val="1600"/>
              <a:buAutoNum type="arabicPeriod"/>
            </a:pPr>
            <a:r>
              <a:rPr lang="en" sz="1600"/>
              <a:t>Range bias Calculations:</a:t>
            </a:r>
            <a:br>
              <a:rPr lang="en" sz="1600"/>
            </a:b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 </a:t>
            </a:r>
            <a:endParaRPr sz="1600"/>
          </a:p>
        </p:txBody>
      </p:sp>
      <p:pic>
        <p:nvPicPr>
          <p:cNvPr id="129" name="Google Shape;129;p23"/>
          <p:cNvPicPr preferRelativeResize="0"/>
          <p:nvPr/>
        </p:nvPicPr>
        <p:blipFill>
          <a:blip r:embed="rId3">
            <a:alphaModFix/>
          </a:blip>
          <a:stretch>
            <a:fillRect/>
          </a:stretch>
        </p:blipFill>
        <p:spPr>
          <a:xfrm>
            <a:off x="1304225" y="1596575"/>
            <a:ext cx="2319050" cy="369475"/>
          </a:xfrm>
          <a:prstGeom prst="rect">
            <a:avLst/>
          </a:prstGeom>
          <a:noFill/>
          <a:ln>
            <a:noFill/>
          </a:ln>
        </p:spPr>
      </p:pic>
      <p:pic>
        <p:nvPicPr>
          <p:cNvPr id="130" name="Google Shape;130;p23"/>
          <p:cNvPicPr preferRelativeResize="0"/>
          <p:nvPr/>
        </p:nvPicPr>
        <p:blipFill>
          <a:blip r:embed="rId4">
            <a:alphaModFix/>
          </a:blip>
          <a:stretch>
            <a:fillRect/>
          </a:stretch>
        </p:blipFill>
        <p:spPr>
          <a:xfrm>
            <a:off x="1234700" y="2976800"/>
            <a:ext cx="2319050" cy="3775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sz="1800"/>
              <a:t>Defining Parameters</a:t>
            </a:r>
            <a:endParaRPr/>
          </a:p>
        </p:txBody>
      </p:sp>
      <p:sp>
        <p:nvSpPr>
          <p:cNvPr id="136" name="Google Shape;136;p2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t>F</a:t>
            </a:r>
            <a:r>
              <a:rPr lang="en"/>
              <a:t>requency  - </a:t>
            </a:r>
            <a:r>
              <a:rPr lang="en">
                <a:highlight>
                  <a:schemeClr val="accent1"/>
                </a:highlight>
              </a:rPr>
              <a:t>Start_Freq_GHz*1e9, Slope_MHz_perus*1e12 ,  Sampling_Rate_ksps*1e-3 , Adc_Start_Time_us*1e-6</a:t>
            </a:r>
            <a:endParaRPr/>
          </a:p>
          <a:p>
            <a:pPr indent="0" lvl="0" marL="0" rtl="0" algn="l">
              <a:lnSpc>
                <a:spcPct val="150000"/>
              </a:lnSpc>
              <a:spcBef>
                <a:spcPts val="0"/>
              </a:spcBef>
              <a:spcAft>
                <a:spcPts val="0"/>
              </a:spcAft>
              <a:buClr>
                <a:schemeClr val="dk1"/>
              </a:buClr>
              <a:buSzPts val="1100"/>
              <a:buFont typeface="Arial"/>
              <a:buNone/>
            </a:pPr>
            <a:r>
              <a:rPr lang="en"/>
              <a:t>Samples_per_Chirp  - Samples per chirp</a:t>
            </a:r>
            <a:br>
              <a:rPr lang="en"/>
            </a:br>
            <a:r>
              <a:rPr lang="en"/>
              <a:t>Num_TX - Number of transmitters</a:t>
            </a:r>
            <a:endParaRPr/>
          </a:p>
          <a:p>
            <a:pPr indent="0" lvl="0" marL="0" rtl="0" algn="l">
              <a:lnSpc>
                <a:spcPct val="150000"/>
              </a:lnSpc>
              <a:spcBef>
                <a:spcPts val="0"/>
              </a:spcBef>
              <a:spcAft>
                <a:spcPts val="0"/>
              </a:spcAft>
              <a:buClr>
                <a:schemeClr val="dk1"/>
              </a:buClr>
              <a:buSzPts val="1100"/>
              <a:buFont typeface="Arial"/>
              <a:buNone/>
            </a:pPr>
            <a:r>
              <a:rPr lang="en"/>
              <a:t>Num_RX - Number of Receivers</a:t>
            </a:r>
            <a:br>
              <a:rPr lang="en"/>
            </a:br>
            <a:r>
              <a:rPr lang="en"/>
              <a:t>Num_horizontalScan - Horizontal scans</a:t>
            </a:r>
            <a:br>
              <a:rPr lang="en"/>
            </a:br>
            <a:r>
              <a:rPr lang="en"/>
              <a:t>Num_verticalScan     -  Vertical scans</a:t>
            </a:r>
            <a:endParaRPr/>
          </a:p>
          <a:p>
            <a:pPr indent="0" lvl="0" marL="0" rtl="0" algn="l">
              <a:lnSpc>
                <a:spcPct val="150000"/>
              </a:lnSpc>
              <a:spcBef>
                <a:spcPts val="0"/>
              </a:spcBef>
              <a:spcAft>
                <a:spcPts val="0"/>
              </a:spcAft>
              <a:buClr>
                <a:schemeClr val="dk1"/>
              </a:buClr>
              <a:buSzPts val="1100"/>
              <a:buFont typeface="Arial"/>
              <a:buNone/>
            </a:pPr>
            <a:r>
              <a:rPr lang="en">
                <a:highlight>
                  <a:schemeClr val="accent1"/>
                </a:highlight>
              </a:rPr>
              <a:t>lambda_mm = c/79e9*1e3  -  center frequency</a:t>
            </a:r>
            <a:br>
              <a:rPr lang="en"/>
            </a:br>
            <a:r>
              <a:rPr lang="en"/>
              <a:t> </a:t>
            </a:r>
            <a:endParaRPr/>
          </a:p>
          <a:p>
            <a:pPr indent="0" lvl="0" marL="0" rtl="0" algn="l">
              <a:lnSpc>
                <a:spcPct val="150000"/>
              </a:lnSpc>
              <a:spcBef>
                <a:spcPts val="0"/>
              </a:spcBef>
              <a:spcAft>
                <a:spcPts val="1600"/>
              </a:spcAft>
              <a:buClr>
                <a:schemeClr val="dk1"/>
              </a:buClr>
              <a:buSzPts val="1100"/>
              <a:buFont typeface="Arial"/>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sz="1800"/>
              <a:t>Defining Parameters</a:t>
            </a:r>
            <a:endParaRPr/>
          </a:p>
        </p:txBody>
      </p:sp>
      <p:sp>
        <p:nvSpPr>
          <p:cNvPr id="142" name="Google Shape;142;p2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xStepM_mm  - </a:t>
            </a:r>
            <a:r>
              <a:rPr lang="en"/>
              <a:t>Horizontal</a:t>
            </a:r>
            <a:r>
              <a:rPr lang="en"/>
              <a:t> step size.</a:t>
            </a:r>
            <a:endParaRPr/>
          </a:p>
          <a:p>
            <a:pPr indent="0" lvl="0" marL="0" rtl="0" algn="l">
              <a:spcBef>
                <a:spcPts val="1600"/>
              </a:spcBef>
              <a:spcAft>
                <a:spcPts val="0"/>
              </a:spcAft>
              <a:buNone/>
            </a:pPr>
            <a:r>
              <a:rPr lang="en"/>
              <a:t>yStepM_mm  - Vertical step size.</a:t>
            </a:r>
            <a:endParaRPr/>
          </a:p>
          <a:p>
            <a:pPr indent="0" lvl="0" marL="0" rtl="0" algn="l">
              <a:spcBef>
                <a:spcPts val="1600"/>
              </a:spcBef>
              <a:spcAft>
                <a:spcPts val="0"/>
              </a:spcAft>
              <a:buNone/>
            </a:pPr>
            <a:r>
              <a:rPr lang="en"/>
              <a:t>Platform_Speed_mmps - Speed of the Scanner</a:t>
            </a:r>
            <a:endParaRPr/>
          </a:p>
          <a:p>
            <a:pPr indent="0" lvl="0" marL="0" rtl="0" algn="l">
              <a:spcBef>
                <a:spcPts val="1600"/>
              </a:spcBef>
              <a:spcAft>
                <a:spcPts val="1600"/>
              </a:spcAft>
              <a:buNone/>
            </a:pPr>
            <a:r>
              <a:rPr lang="en"/>
              <a:t>Frame_Repetition_Period_ms - Frame </a:t>
            </a:r>
            <a:r>
              <a:rPr lang="en"/>
              <a:t>repetition</a:t>
            </a:r>
            <a:r>
              <a:rPr lang="en"/>
              <a:t> period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t>Multistatic-to-monostatic conversion</a:t>
            </a:r>
            <a:endParaRPr b="1" sz="1800"/>
          </a:p>
          <a:p>
            <a:pPr indent="0" lvl="0" marL="0" rtl="0" algn="l">
              <a:lnSpc>
                <a:spcPct val="115000"/>
              </a:lnSpc>
              <a:spcBef>
                <a:spcPts val="1600"/>
              </a:spcBef>
              <a:spcAft>
                <a:spcPts val="1600"/>
              </a:spcAft>
              <a:buClr>
                <a:schemeClr val="dk1"/>
              </a:buClr>
              <a:buSzPts val="1100"/>
              <a:buFont typeface="Arial"/>
              <a:buNone/>
            </a:pPr>
            <a:r>
              <a:t/>
            </a:r>
            <a:endParaRPr b="1" sz="1800"/>
          </a:p>
        </p:txBody>
      </p:sp>
      <p:pic>
        <p:nvPicPr>
          <p:cNvPr id="148" name="Google Shape;148;p26"/>
          <p:cNvPicPr preferRelativeResize="0"/>
          <p:nvPr/>
        </p:nvPicPr>
        <p:blipFill rotWithShape="1">
          <a:blip r:embed="rId3">
            <a:alphaModFix/>
          </a:blip>
          <a:srcRect b="39966" l="19665" r="56252" t="41684"/>
          <a:stretch/>
        </p:blipFill>
        <p:spPr>
          <a:xfrm>
            <a:off x="928025" y="2061250"/>
            <a:ext cx="3775027" cy="1617899"/>
          </a:xfrm>
          <a:prstGeom prst="rect">
            <a:avLst/>
          </a:prstGeom>
          <a:noFill/>
          <a:ln>
            <a:noFill/>
          </a:ln>
        </p:spPr>
      </p:pic>
      <p:sp>
        <p:nvSpPr>
          <p:cNvPr id="149" name="Google Shape;149;p2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t>
            </a:r>
            <a:r>
              <a:rPr lang="en"/>
              <a:t>hase center associated with the transmitter element at (x</a:t>
            </a:r>
            <a:r>
              <a:rPr baseline="-25000" lang="en"/>
              <a:t>0</a:t>
            </a:r>
            <a:r>
              <a:rPr lang="en"/>
              <a:t> + ΔT/2, y</a:t>
            </a:r>
            <a:r>
              <a:rPr baseline="-25000" lang="en"/>
              <a:t>T</a:t>
            </a:r>
            <a:r>
              <a:rPr lang="en"/>
              <a:t> , Z</a:t>
            </a:r>
            <a:r>
              <a:rPr baseline="-25000" lang="en"/>
              <a:t>0</a:t>
            </a:r>
            <a:r>
              <a:rPr lang="en"/>
              <a:t>) and the receiver element at (x</a:t>
            </a:r>
            <a:r>
              <a:rPr baseline="-25000" lang="en"/>
              <a:t>0</a:t>
            </a:r>
            <a:r>
              <a:rPr lang="en"/>
              <a:t> - ΔT/2, y</a:t>
            </a:r>
            <a:r>
              <a:rPr baseline="-25000" lang="en"/>
              <a:t>R</a:t>
            </a:r>
            <a:r>
              <a:rPr lang="en"/>
              <a:t>, Z</a:t>
            </a:r>
            <a:r>
              <a:rPr baseline="-25000" lang="en"/>
              <a:t>0</a:t>
            </a:r>
            <a:r>
              <a:rPr lang="en"/>
              <a:t>) as (x</a:t>
            </a:r>
            <a:r>
              <a:rPr baseline="-25000" lang="en"/>
              <a:t>0</a:t>
            </a:r>
            <a:r>
              <a:rPr lang="en"/>
              <a:t>, y</a:t>
            </a:r>
            <a:r>
              <a:rPr baseline="-25000" lang="en"/>
              <a:t>0</a:t>
            </a:r>
            <a:r>
              <a:rPr lang="en"/>
              <a:t>, Z</a:t>
            </a:r>
            <a:r>
              <a:rPr baseline="-25000" lang="en"/>
              <a:t>0</a:t>
            </a:r>
            <a:r>
              <a:rPr lang="en"/>
              <a:t>)</a:t>
            </a:r>
            <a:endParaRPr/>
          </a:p>
          <a:p>
            <a:pPr indent="-342900" lvl="0" marL="457200" rtl="0" algn="l">
              <a:spcBef>
                <a:spcPts val="0"/>
              </a:spcBef>
              <a:spcAft>
                <a:spcPts val="0"/>
              </a:spcAft>
              <a:buSzPts val="1800"/>
              <a:buChar char="●"/>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t/>
            </a:r>
            <a:endParaRPr/>
          </a:p>
        </p:txBody>
      </p:sp>
      <p:pic>
        <p:nvPicPr>
          <p:cNvPr id="150" name="Google Shape;150;p26"/>
          <p:cNvPicPr preferRelativeResize="0"/>
          <p:nvPr/>
        </p:nvPicPr>
        <p:blipFill rotWithShape="1">
          <a:blip r:embed="rId4">
            <a:alphaModFix/>
          </a:blip>
          <a:srcRect b="40482" l="52398" r="22142" t="54318"/>
          <a:stretch/>
        </p:blipFill>
        <p:spPr>
          <a:xfrm>
            <a:off x="827451" y="4071225"/>
            <a:ext cx="4331774" cy="497575"/>
          </a:xfrm>
          <a:prstGeom prst="rect">
            <a:avLst/>
          </a:prstGeom>
          <a:noFill/>
          <a:ln>
            <a:noFill/>
          </a:ln>
        </p:spPr>
      </p:pic>
      <p:pic>
        <p:nvPicPr>
          <p:cNvPr id="151" name="Google Shape;151;p26"/>
          <p:cNvPicPr preferRelativeResize="0"/>
          <p:nvPr/>
        </p:nvPicPr>
        <p:blipFill rotWithShape="1">
          <a:blip r:embed="rId5">
            <a:alphaModFix/>
          </a:blip>
          <a:srcRect b="61550" l="16204" r="53358" t="32003"/>
          <a:stretch/>
        </p:blipFill>
        <p:spPr>
          <a:xfrm>
            <a:off x="5235425" y="3065439"/>
            <a:ext cx="3775027" cy="4497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sz="1800"/>
              <a:t>Uniform Virtual Array</a:t>
            </a:r>
            <a:endParaRPr/>
          </a:p>
        </p:txBody>
      </p:sp>
      <p:pic>
        <p:nvPicPr>
          <p:cNvPr id="157" name="Google Shape;157;p27"/>
          <p:cNvPicPr preferRelativeResize="0"/>
          <p:nvPr/>
        </p:nvPicPr>
        <p:blipFill rotWithShape="1">
          <a:blip r:embed="rId3">
            <a:alphaModFix/>
          </a:blip>
          <a:srcRect b="46786" l="50915" r="18464" t="22781"/>
          <a:stretch/>
        </p:blipFill>
        <p:spPr>
          <a:xfrm>
            <a:off x="311699" y="1259975"/>
            <a:ext cx="5782152" cy="3232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t>Reconstruction of Image</a:t>
            </a:r>
            <a:endParaRPr b="1" sz="1800"/>
          </a:p>
          <a:p>
            <a:pPr indent="0" lvl="0" marL="0" rtl="0" algn="l">
              <a:lnSpc>
                <a:spcPct val="115000"/>
              </a:lnSpc>
              <a:spcBef>
                <a:spcPts val="1600"/>
              </a:spcBef>
              <a:spcAft>
                <a:spcPts val="0"/>
              </a:spcAft>
              <a:buClr>
                <a:schemeClr val="dk1"/>
              </a:buClr>
              <a:buSzPts val="1100"/>
              <a:buFont typeface="Arial"/>
              <a:buNone/>
            </a:pPr>
            <a:r>
              <a:t/>
            </a:r>
            <a:endParaRPr b="1" sz="1800"/>
          </a:p>
          <a:p>
            <a:pPr indent="0" lvl="0" marL="0" rtl="0" algn="l">
              <a:lnSpc>
                <a:spcPct val="115000"/>
              </a:lnSpc>
              <a:spcBef>
                <a:spcPts val="1600"/>
              </a:spcBef>
              <a:spcAft>
                <a:spcPts val="1600"/>
              </a:spcAft>
              <a:buClr>
                <a:schemeClr val="dk1"/>
              </a:buClr>
              <a:buSzPts val="1100"/>
              <a:buFont typeface="Arial"/>
              <a:buNone/>
            </a:pPr>
            <a:r>
              <a:t/>
            </a:r>
            <a:endParaRPr b="1" sz="1800"/>
          </a:p>
        </p:txBody>
      </p:sp>
      <p:sp>
        <p:nvSpPr>
          <p:cNvPr id="163" name="Google Shape;163;p2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 Representation of a spherical wave as a superposition of plane waves:</a:t>
            </a:r>
            <a:endParaRPr sz="1600"/>
          </a:p>
          <a:p>
            <a:pPr indent="0" lvl="0" marL="457200" rtl="0" algn="l">
              <a:spcBef>
                <a:spcPts val="1600"/>
              </a:spcBef>
              <a:spcAft>
                <a:spcPts val="0"/>
              </a:spcAft>
              <a:buNone/>
            </a:pPr>
            <a:r>
              <a:t/>
            </a:r>
            <a:endParaRPr sz="1600"/>
          </a:p>
          <a:p>
            <a:pPr indent="-342900" lvl="0" marL="457200" rtl="0" algn="l">
              <a:spcBef>
                <a:spcPts val="1600"/>
              </a:spcBef>
              <a:spcAft>
                <a:spcPts val="0"/>
              </a:spcAft>
              <a:buSzPts val="1800"/>
              <a:buChar char="●"/>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t/>
            </a:r>
            <a:endParaRPr/>
          </a:p>
        </p:txBody>
      </p:sp>
      <p:pic>
        <p:nvPicPr>
          <p:cNvPr id="164" name="Google Shape;164;p28"/>
          <p:cNvPicPr preferRelativeResize="0"/>
          <p:nvPr/>
        </p:nvPicPr>
        <p:blipFill rotWithShape="1">
          <a:blip r:embed="rId3">
            <a:alphaModFix/>
          </a:blip>
          <a:srcRect b="53823" l="51604" r="21044" t="40365"/>
          <a:stretch/>
        </p:blipFill>
        <p:spPr>
          <a:xfrm>
            <a:off x="959500" y="1620125"/>
            <a:ext cx="5131666" cy="613200"/>
          </a:xfrm>
          <a:prstGeom prst="rect">
            <a:avLst/>
          </a:prstGeom>
          <a:noFill/>
          <a:ln>
            <a:noFill/>
          </a:ln>
        </p:spPr>
      </p:pic>
      <p:pic>
        <p:nvPicPr>
          <p:cNvPr id="165" name="Google Shape;165;p28"/>
          <p:cNvPicPr preferRelativeResize="0"/>
          <p:nvPr/>
        </p:nvPicPr>
        <p:blipFill rotWithShape="1">
          <a:blip r:embed="rId4">
            <a:alphaModFix/>
          </a:blip>
          <a:srcRect b="73080" l="55786" r="26212" t="23647"/>
          <a:stretch/>
        </p:blipFill>
        <p:spPr>
          <a:xfrm>
            <a:off x="959500" y="2406600"/>
            <a:ext cx="4325573" cy="442249"/>
          </a:xfrm>
          <a:prstGeom prst="rect">
            <a:avLst/>
          </a:prstGeom>
          <a:noFill/>
          <a:ln>
            <a:noFill/>
          </a:ln>
        </p:spPr>
      </p:pic>
      <p:pic>
        <p:nvPicPr>
          <p:cNvPr id="166" name="Google Shape;166;p28"/>
          <p:cNvPicPr preferRelativeResize="0"/>
          <p:nvPr/>
        </p:nvPicPr>
        <p:blipFill rotWithShape="1">
          <a:blip r:embed="rId5">
            <a:alphaModFix/>
          </a:blip>
          <a:srcRect b="38533" l="53499" r="23129" t="55386"/>
          <a:stretch/>
        </p:blipFill>
        <p:spPr>
          <a:xfrm>
            <a:off x="959500" y="3320725"/>
            <a:ext cx="7188302" cy="1052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Stolt interpolation and Azimuth compression</a:t>
            </a:r>
            <a:endParaRPr/>
          </a:p>
        </p:txBody>
      </p:sp>
      <p:sp>
        <p:nvSpPr>
          <p:cNvPr id="172" name="Google Shape;172;p29"/>
          <p:cNvSpPr txBox="1"/>
          <p:nvPr>
            <p:ph idx="1" type="body"/>
          </p:nvPr>
        </p:nvSpPr>
        <p:spPr>
          <a:xfrm>
            <a:off x="311700" y="1171600"/>
            <a:ext cx="4124100" cy="33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Stolt interpolation basically transforms the azimuth slant range plane of the raw SAR data into azimuth ground range plane. </a:t>
            </a:r>
            <a:endParaRPr sz="1600"/>
          </a:p>
          <a:p>
            <a:pPr indent="-330200" lvl="0" marL="457200" rtl="0" algn="l">
              <a:spcBef>
                <a:spcPts val="0"/>
              </a:spcBef>
              <a:spcAft>
                <a:spcPts val="0"/>
              </a:spcAft>
              <a:buSzPts val="1600"/>
              <a:buChar char="●"/>
            </a:pPr>
            <a:r>
              <a:rPr lang="en" sz="1600"/>
              <a:t>Intrinsic Doppler effect within the signal arises from the nonorthogonality of the two plains comprising the signal history. </a:t>
            </a:r>
            <a:endParaRPr sz="1600"/>
          </a:p>
          <a:p>
            <a:pPr indent="-330200" lvl="0" marL="457200" rtl="0" algn="l">
              <a:spcBef>
                <a:spcPts val="0"/>
              </a:spcBef>
              <a:spcAft>
                <a:spcPts val="0"/>
              </a:spcAft>
              <a:buSzPts val="1600"/>
              <a:buChar char="●"/>
            </a:pPr>
            <a:r>
              <a:rPr lang="en" sz="1600"/>
              <a:t>Since azimuth and ground range are orthogonal to each other, the deformation gets canceled out and so as the phase shift along the flight path</a:t>
            </a:r>
            <a:endParaRPr sz="1600"/>
          </a:p>
        </p:txBody>
      </p:sp>
      <p:pic>
        <p:nvPicPr>
          <p:cNvPr id="173" name="Google Shape;173;p29"/>
          <p:cNvPicPr preferRelativeResize="0"/>
          <p:nvPr/>
        </p:nvPicPr>
        <p:blipFill rotWithShape="1">
          <a:blip r:embed="rId3">
            <a:alphaModFix/>
          </a:blip>
          <a:srcRect b="12142" l="29692" r="30744" t="51567"/>
          <a:stretch/>
        </p:blipFill>
        <p:spPr>
          <a:xfrm>
            <a:off x="4565000" y="2930850"/>
            <a:ext cx="3617774" cy="1866551"/>
          </a:xfrm>
          <a:prstGeom prst="rect">
            <a:avLst/>
          </a:prstGeom>
          <a:noFill/>
          <a:ln>
            <a:noFill/>
          </a:ln>
        </p:spPr>
      </p:pic>
      <p:pic>
        <p:nvPicPr>
          <p:cNvPr id="174" name="Google Shape;174;p29"/>
          <p:cNvPicPr preferRelativeResize="0"/>
          <p:nvPr/>
        </p:nvPicPr>
        <p:blipFill rotWithShape="1">
          <a:blip r:embed="rId4">
            <a:alphaModFix/>
          </a:blip>
          <a:srcRect b="6938" l="33771" r="32857" t="59117"/>
          <a:stretch/>
        </p:blipFill>
        <p:spPr>
          <a:xfrm>
            <a:off x="4750275" y="1032475"/>
            <a:ext cx="3432499" cy="19639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Checkpoints</a:t>
            </a:r>
            <a:endParaRPr/>
          </a:p>
        </p:txBody>
      </p:sp>
      <p:sp>
        <p:nvSpPr>
          <p:cNvPr id="67" name="Google Shape;67;p14"/>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8 parts</a:t>
            </a:r>
            <a:endParaRPr/>
          </a:p>
          <a:p>
            <a:pPr indent="0" lvl="0" marL="0" rtl="0" algn="ctr">
              <a:spcBef>
                <a:spcPts val="0"/>
              </a:spcBef>
              <a:spcAft>
                <a:spcPts val="0"/>
              </a:spcAft>
              <a:buNone/>
            </a:pPr>
            <a:r>
              <a:t/>
            </a:r>
            <a:endParaRPr/>
          </a:p>
        </p:txBody>
      </p:sp>
      <p:sp>
        <p:nvSpPr>
          <p:cNvPr id="68" name="Google Shape;68;p14"/>
          <p:cNvSpPr txBox="1"/>
          <p:nvPr>
            <p:ph idx="2" type="body"/>
          </p:nvPr>
        </p:nvSpPr>
        <p:spPr>
          <a:xfrm>
            <a:off x="4741650" y="523550"/>
            <a:ext cx="4256400" cy="440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Code Architecture</a:t>
            </a:r>
            <a:endParaRPr sz="1400"/>
          </a:p>
          <a:p>
            <a:pPr indent="-317500" lvl="0" marL="457200" rtl="0" algn="l">
              <a:spcBef>
                <a:spcPts val="1600"/>
              </a:spcBef>
              <a:spcAft>
                <a:spcPts val="0"/>
              </a:spcAft>
              <a:buSzPts val="1400"/>
              <a:buChar char="●"/>
            </a:pPr>
            <a:r>
              <a:rPr lang="en" sz="1400"/>
              <a:t>Import of Data</a:t>
            </a:r>
            <a:endParaRPr sz="1400"/>
          </a:p>
          <a:p>
            <a:pPr indent="-317500" lvl="0" marL="457200" rtl="0" algn="l">
              <a:spcBef>
                <a:spcPts val="1600"/>
              </a:spcBef>
              <a:spcAft>
                <a:spcPts val="0"/>
              </a:spcAft>
              <a:buSzPts val="1400"/>
              <a:buChar char="●"/>
            </a:pPr>
            <a:r>
              <a:rPr lang="en" sz="1400"/>
              <a:t>Mean Target z-Distance</a:t>
            </a:r>
            <a:endParaRPr sz="1400"/>
          </a:p>
          <a:p>
            <a:pPr indent="-317500" lvl="0" marL="457200" rtl="0" algn="l">
              <a:spcBef>
                <a:spcPts val="1600"/>
              </a:spcBef>
              <a:spcAft>
                <a:spcPts val="0"/>
              </a:spcAft>
              <a:buSzPts val="1400"/>
              <a:buChar char="●"/>
            </a:pPr>
            <a:r>
              <a:rPr lang="en" sz="1400"/>
              <a:t>Data Read functions</a:t>
            </a:r>
            <a:endParaRPr sz="1400"/>
          </a:p>
          <a:p>
            <a:pPr indent="-317500" lvl="0" marL="457200" rtl="0" algn="l">
              <a:spcBef>
                <a:spcPts val="1600"/>
              </a:spcBef>
              <a:spcAft>
                <a:spcPts val="0"/>
              </a:spcAft>
              <a:buSzPts val="1400"/>
              <a:buChar char="●"/>
            </a:pPr>
            <a:r>
              <a:rPr lang="en" sz="1400"/>
              <a:t>Calibration of Data</a:t>
            </a:r>
            <a:endParaRPr sz="1400"/>
          </a:p>
          <a:p>
            <a:pPr indent="-317500" lvl="0" marL="457200" rtl="0" algn="l">
              <a:spcBef>
                <a:spcPts val="1600"/>
              </a:spcBef>
              <a:spcAft>
                <a:spcPts val="0"/>
              </a:spcAft>
              <a:buSzPts val="1400"/>
              <a:buChar char="●"/>
            </a:pPr>
            <a:r>
              <a:rPr lang="en" sz="1400"/>
              <a:t>Defining parameters</a:t>
            </a:r>
            <a:endParaRPr sz="1400"/>
          </a:p>
          <a:p>
            <a:pPr indent="-317500" lvl="0" marL="457200" rtl="0" algn="l">
              <a:spcBef>
                <a:spcPts val="1600"/>
              </a:spcBef>
              <a:spcAft>
                <a:spcPts val="0"/>
              </a:spcAft>
              <a:buSzPts val="1400"/>
              <a:buChar char="●"/>
            </a:pPr>
            <a:r>
              <a:rPr lang="en" sz="1400"/>
              <a:t>Multistatic-to-monostatic conversion</a:t>
            </a:r>
            <a:endParaRPr sz="1400"/>
          </a:p>
          <a:p>
            <a:pPr indent="-317500" lvl="0" marL="457200" rtl="0" algn="l">
              <a:spcBef>
                <a:spcPts val="1600"/>
              </a:spcBef>
              <a:spcAft>
                <a:spcPts val="0"/>
              </a:spcAft>
              <a:buSzPts val="1400"/>
              <a:buChar char="●"/>
            </a:pPr>
            <a:r>
              <a:rPr lang="en" sz="1400"/>
              <a:t>Uniform Virtual Array</a:t>
            </a:r>
            <a:endParaRPr sz="1400"/>
          </a:p>
          <a:p>
            <a:pPr indent="-317500" lvl="0" marL="457200" rtl="0" algn="l">
              <a:spcBef>
                <a:spcPts val="1600"/>
              </a:spcBef>
              <a:spcAft>
                <a:spcPts val="0"/>
              </a:spcAft>
              <a:buSzPts val="1400"/>
              <a:buChar char="●"/>
            </a:pPr>
            <a:r>
              <a:rPr lang="en" sz="1400"/>
              <a:t>Reconstruction of the Image</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200750" y="1013700"/>
            <a:ext cx="4076700" cy="31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RADAR is fundamentally an electromagnetic sensor used to detect and locate objects. Radio waves are radiated out from the radar into free space. Some of the radio waves will be reflected back by the interfering objects (targets). Earlier with the help of the time and speed relation we used to calculate the distance of the object. But, now with advanced hardware (MIMO, in our case) and advance processing algorithm, like RMA. We hit the target with the radio waves from multiple transmitter and process the data of reflected waves to create the exact image of the whole object.</a:t>
            </a:r>
            <a:endParaRPr sz="1500"/>
          </a:p>
          <a:p>
            <a:pPr indent="0" lvl="0" marL="0" rtl="0" algn="l">
              <a:spcBef>
                <a:spcPts val="1600"/>
              </a:spcBef>
              <a:spcAft>
                <a:spcPts val="0"/>
              </a:spcAft>
              <a:buClr>
                <a:schemeClr val="dk1"/>
              </a:buClr>
              <a:buSzPts val="1100"/>
              <a:buFont typeface="Arial"/>
              <a:buNone/>
            </a:pPr>
            <a:r>
              <a:t/>
            </a:r>
            <a:endParaRPr sz="1600"/>
          </a:p>
          <a:p>
            <a:pPr indent="0" lvl="0" marL="0" rtl="0" algn="l">
              <a:spcBef>
                <a:spcPts val="1600"/>
              </a:spcBef>
              <a:spcAft>
                <a:spcPts val="0"/>
              </a:spcAft>
              <a:buClr>
                <a:schemeClr val="dk1"/>
              </a:buClr>
              <a:buSzPts val="1100"/>
              <a:buFont typeface="Arial"/>
              <a:buNone/>
            </a:pPr>
            <a:r>
              <a:t/>
            </a:r>
            <a:endParaRPr sz="1600"/>
          </a:p>
          <a:p>
            <a:pPr indent="0" lvl="0" marL="0" rtl="0" algn="l">
              <a:spcBef>
                <a:spcPts val="1600"/>
              </a:spcBef>
              <a:spcAft>
                <a:spcPts val="1600"/>
              </a:spcAft>
              <a:buNone/>
            </a:pPr>
            <a:r>
              <a:t/>
            </a:r>
            <a:endParaRPr sz="1600"/>
          </a:p>
        </p:txBody>
      </p:sp>
      <p:sp>
        <p:nvSpPr>
          <p:cNvPr id="74" name="Google Shape;74;p15"/>
          <p:cNvSpPr txBox="1"/>
          <p:nvPr>
            <p:ph type="title"/>
          </p:nvPr>
        </p:nvSpPr>
        <p:spPr>
          <a:xfrm>
            <a:off x="311700" y="1127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pic>
        <p:nvPicPr>
          <p:cNvPr id="75" name="Google Shape;75;p15"/>
          <p:cNvPicPr preferRelativeResize="0"/>
          <p:nvPr/>
        </p:nvPicPr>
        <p:blipFill>
          <a:blip r:embed="rId3">
            <a:alphaModFix/>
          </a:blip>
          <a:stretch>
            <a:fillRect/>
          </a:stretch>
        </p:blipFill>
        <p:spPr>
          <a:xfrm>
            <a:off x="5059650" y="576525"/>
            <a:ext cx="2656982" cy="4112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1" type="body"/>
          </p:nvPr>
        </p:nvSpPr>
        <p:spPr>
          <a:xfrm>
            <a:off x="108900" y="575525"/>
            <a:ext cx="8115000" cy="31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Downloaded sample dataset 20190523_smallPlatform_scissorsInBox_400By400 </a:t>
            </a:r>
            <a:br>
              <a:rPr lang="en" sz="1500"/>
            </a:br>
            <a:r>
              <a:rPr lang="en" sz="1500"/>
              <a:t>Loaded and passed to data Read functions. Data corresponds to a scissor in a box, as shown in the images below:</a:t>
            </a:r>
            <a:endParaRPr sz="1500"/>
          </a:p>
          <a:p>
            <a:pPr indent="0" lvl="0" marL="0" rtl="0" algn="l">
              <a:spcBef>
                <a:spcPts val="1600"/>
              </a:spcBef>
              <a:spcAft>
                <a:spcPts val="0"/>
              </a:spcAft>
              <a:buClr>
                <a:schemeClr val="dk1"/>
              </a:buClr>
              <a:buSzPts val="1100"/>
              <a:buFont typeface="Arial"/>
              <a:buNone/>
            </a:pPr>
            <a:r>
              <a:t/>
            </a:r>
            <a:endParaRPr sz="1600"/>
          </a:p>
          <a:p>
            <a:pPr indent="0" lvl="0" marL="0" rtl="0" algn="l">
              <a:spcBef>
                <a:spcPts val="1600"/>
              </a:spcBef>
              <a:spcAft>
                <a:spcPts val="0"/>
              </a:spcAft>
              <a:buClr>
                <a:schemeClr val="dk1"/>
              </a:buClr>
              <a:buSzPts val="1100"/>
              <a:buFont typeface="Arial"/>
              <a:buNone/>
            </a:pPr>
            <a:r>
              <a:t/>
            </a:r>
            <a:endParaRPr sz="1600"/>
          </a:p>
          <a:p>
            <a:pPr indent="0" lvl="0" marL="0" rtl="0" algn="l">
              <a:spcBef>
                <a:spcPts val="1600"/>
              </a:spcBef>
              <a:spcAft>
                <a:spcPts val="1600"/>
              </a:spcAft>
              <a:buNone/>
            </a:pPr>
            <a:r>
              <a:t/>
            </a:r>
            <a:endParaRPr sz="1600"/>
          </a:p>
        </p:txBody>
      </p:sp>
      <p:sp>
        <p:nvSpPr>
          <p:cNvPr id="81" name="Google Shape;81;p16"/>
          <p:cNvSpPr txBox="1"/>
          <p:nvPr>
            <p:ph type="title"/>
          </p:nvPr>
        </p:nvSpPr>
        <p:spPr>
          <a:xfrm>
            <a:off x="-93900" y="34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of Data</a:t>
            </a:r>
            <a:endParaRPr/>
          </a:p>
        </p:txBody>
      </p:sp>
      <p:pic>
        <p:nvPicPr>
          <p:cNvPr id="82" name="Google Shape;82;p16"/>
          <p:cNvPicPr preferRelativeResize="0"/>
          <p:nvPr/>
        </p:nvPicPr>
        <p:blipFill>
          <a:blip r:embed="rId3">
            <a:alphaModFix/>
          </a:blip>
          <a:stretch>
            <a:fillRect/>
          </a:stretch>
        </p:blipFill>
        <p:spPr>
          <a:xfrm>
            <a:off x="4973275" y="1569900"/>
            <a:ext cx="2542825" cy="3390403"/>
          </a:xfrm>
          <a:prstGeom prst="rect">
            <a:avLst/>
          </a:prstGeom>
          <a:noFill/>
          <a:ln>
            <a:noFill/>
          </a:ln>
        </p:spPr>
      </p:pic>
      <p:pic>
        <p:nvPicPr>
          <p:cNvPr id="83" name="Google Shape;83;p16"/>
          <p:cNvPicPr preferRelativeResize="0"/>
          <p:nvPr/>
        </p:nvPicPr>
        <p:blipFill rotWithShape="1">
          <a:blip r:embed="rId4">
            <a:alphaModFix/>
          </a:blip>
          <a:srcRect b="0" l="-5727" r="-12615" t="-18343"/>
          <a:stretch/>
        </p:blipFill>
        <p:spPr>
          <a:xfrm>
            <a:off x="1441775" y="888250"/>
            <a:ext cx="3054025" cy="4072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idx="1" type="body"/>
          </p:nvPr>
        </p:nvSpPr>
        <p:spPr>
          <a:xfrm>
            <a:off x="311700" y="873225"/>
            <a:ext cx="3202800" cy="31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zTarget_mm is 250</a:t>
            </a:r>
            <a:r>
              <a:rPr lang="en" sz="1600"/>
              <a:t>.</a:t>
            </a:r>
            <a:endParaRPr sz="1600"/>
          </a:p>
          <a:p>
            <a:pPr indent="0" lvl="0" marL="0" rtl="0" algn="l">
              <a:spcBef>
                <a:spcPts val="1600"/>
              </a:spcBef>
              <a:spcAft>
                <a:spcPts val="0"/>
              </a:spcAft>
              <a:buClr>
                <a:schemeClr val="dk1"/>
              </a:buClr>
              <a:buSzPts val="1100"/>
              <a:buFont typeface="Arial"/>
              <a:buNone/>
            </a:pPr>
            <a:r>
              <a:rPr lang="en" sz="1600"/>
              <a:t>A</a:t>
            </a:r>
            <a:r>
              <a:rPr lang="en" sz="1600"/>
              <a:t> pair of scissors concealed in a cardboard box is placed at a mean distance of z</a:t>
            </a:r>
            <a:r>
              <a:rPr baseline="-25000" lang="en" sz="1600"/>
              <a:t>0</a:t>
            </a:r>
            <a:r>
              <a:rPr lang="en" sz="1600"/>
              <a:t> ≈ 250 mm from the scanner setup.</a:t>
            </a:r>
            <a:endParaRPr sz="1600"/>
          </a:p>
          <a:p>
            <a:pPr indent="0" lvl="0" marL="0" rtl="0" algn="l">
              <a:spcBef>
                <a:spcPts val="1600"/>
              </a:spcBef>
              <a:spcAft>
                <a:spcPts val="0"/>
              </a:spcAft>
              <a:buClr>
                <a:schemeClr val="dk1"/>
              </a:buClr>
              <a:buSzPts val="1100"/>
              <a:buFont typeface="Arial"/>
              <a:buNone/>
            </a:pPr>
            <a:r>
              <a:t/>
            </a:r>
            <a:endParaRPr sz="1600"/>
          </a:p>
          <a:p>
            <a:pPr indent="0" lvl="0" marL="0" rtl="0" algn="l">
              <a:spcBef>
                <a:spcPts val="1600"/>
              </a:spcBef>
              <a:spcAft>
                <a:spcPts val="0"/>
              </a:spcAft>
              <a:buClr>
                <a:schemeClr val="dk1"/>
              </a:buClr>
              <a:buSzPts val="1100"/>
              <a:buFont typeface="Arial"/>
              <a:buNone/>
            </a:pPr>
            <a:r>
              <a:t/>
            </a:r>
            <a:endParaRPr sz="1600"/>
          </a:p>
          <a:p>
            <a:pPr indent="0" lvl="0" marL="0" rtl="0" algn="l">
              <a:spcBef>
                <a:spcPts val="1600"/>
              </a:spcBef>
              <a:spcAft>
                <a:spcPts val="1600"/>
              </a:spcAft>
              <a:buNone/>
            </a:pPr>
            <a:r>
              <a:t/>
            </a:r>
            <a:endParaRPr sz="1600"/>
          </a:p>
        </p:txBody>
      </p:sp>
      <p:sp>
        <p:nvSpPr>
          <p:cNvPr id="89" name="Google Shape;89;p17"/>
          <p:cNvSpPr txBox="1"/>
          <p:nvPr>
            <p:ph type="title"/>
          </p:nvPr>
        </p:nvSpPr>
        <p:spPr>
          <a:xfrm>
            <a:off x="0" y="1167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 Target Z - Distance</a:t>
            </a:r>
            <a:endParaRPr/>
          </a:p>
        </p:txBody>
      </p:sp>
      <p:pic>
        <p:nvPicPr>
          <p:cNvPr id="90" name="Google Shape;90;p17"/>
          <p:cNvPicPr preferRelativeResize="0"/>
          <p:nvPr/>
        </p:nvPicPr>
        <p:blipFill>
          <a:blip r:embed="rId3">
            <a:alphaModFix/>
          </a:blip>
          <a:stretch>
            <a:fillRect/>
          </a:stretch>
        </p:blipFill>
        <p:spPr>
          <a:xfrm>
            <a:off x="4493800" y="376875"/>
            <a:ext cx="3655920" cy="4108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0" y="1167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Read functions</a:t>
            </a:r>
            <a:endParaRPr/>
          </a:p>
          <a:p>
            <a:pPr indent="0" lvl="0" marL="0" rtl="0" algn="l">
              <a:spcBef>
                <a:spcPts val="0"/>
              </a:spcBef>
              <a:spcAft>
                <a:spcPts val="0"/>
              </a:spcAft>
              <a:buNone/>
            </a:pPr>
            <a:r>
              <a:t/>
            </a:r>
            <a:endParaRPr/>
          </a:p>
        </p:txBody>
      </p:sp>
      <p:sp>
        <p:nvSpPr>
          <p:cNvPr id="96" name="Google Shape;96;p18"/>
          <p:cNvSpPr txBox="1"/>
          <p:nvPr>
            <p:ph idx="1" type="body"/>
          </p:nvPr>
        </p:nvSpPr>
        <p:spPr>
          <a:xfrm>
            <a:off x="311700" y="873225"/>
            <a:ext cx="4468200" cy="407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Check the average chirps flag</a:t>
            </a:r>
            <a:br>
              <a:rPr lang="en" sz="1600"/>
            </a:br>
            <a:endParaRPr sz="1600"/>
          </a:p>
          <a:p>
            <a:pPr indent="-330200" lvl="0" marL="457200" rtl="0" algn="l">
              <a:spcBef>
                <a:spcPts val="0"/>
              </a:spcBef>
              <a:spcAft>
                <a:spcPts val="0"/>
              </a:spcAft>
              <a:buSzPts val="1600"/>
              <a:buChar char="●"/>
            </a:pPr>
            <a:r>
              <a:rPr lang="en" sz="1600"/>
              <a:t>Check if the scan mode is Rectangular</a:t>
            </a:r>
            <a:br>
              <a:rPr lang="en" sz="1600"/>
            </a:br>
            <a:endParaRPr sz="1600"/>
          </a:p>
          <a:p>
            <a:pPr indent="-330200" lvl="0" marL="457200" rtl="0" algn="l">
              <a:spcBef>
                <a:spcPts val="0"/>
              </a:spcBef>
              <a:spcAft>
                <a:spcPts val="0"/>
              </a:spcAft>
              <a:buSzPts val="1600"/>
              <a:buChar char="●"/>
            </a:pPr>
            <a:r>
              <a:rPr lang="en" sz="1600"/>
              <a:t>Check if the Hardware trigger mode is active</a:t>
            </a:r>
            <a:br>
              <a:rPr lang="en" sz="1600"/>
            </a:br>
            <a:endParaRPr sz="1600"/>
          </a:p>
          <a:p>
            <a:pPr indent="-330200" lvl="0" marL="457200" rtl="0" algn="l">
              <a:spcBef>
                <a:spcPts val="0"/>
              </a:spcBef>
              <a:spcAft>
                <a:spcPts val="0"/>
              </a:spcAft>
              <a:buSzPts val="1600"/>
              <a:buChar char="●"/>
            </a:pPr>
            <a:r>
              <a:rPr lang="en" sz="1600"/>
              <a:t>Pre-processing of the Hardware Trigger Data</a:t>
            </a:r>
            <a:endParaRPr sz="1600"/>
          </a:p>
          <a:p>
            <a:pPr indent="0" lvl="0" marL="0" rtl="0" algn="l">
              <a:spcBef>
                <a:spcPts val="1600"/>
              </a:spcBef>
              <a:spcAft>
                <a:spcPts val="1600"/>
              </a:spcAft>
              <a:buNone/>
            </a:pPr>
            <a:r>
              <a:t/>
            </a:r>
            <a:endParaRPr sz="1600"/>
          </a:p>
        </p:txBody>
      </p:sp>
      <p:pic>
        <p:nvPicPr>
          <p:cNvPr id="97" name="Google Shape;97;p18"/>
          <p:cNvPicPr preferRelativeResize="0"/>
          <p:nvPr/>
        </p:nvPicPr>
        <p:blipFill>
          <a:blip r:embed="rId3">
            <a:alphaModFix/>
          </a:blip>
          <a:stretch>
            <a:fillRect/>
          </a:stretch>
        </p:blipFill>
        <p:spPr>
          <a:xfrm>
            <a:off x="4672300" y="322500"/>
            <a:ext cx="4300027" cy="4715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idx="1" type="body"/>
          </p:nvPr>
        </p:nvSpPr>
        <p:spPr>
          <a:xfrm>
            <a:off x="311700" y="873225"/>
            <a:ext cx="8115000" cy="40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1600"/>
              </a:spcAft>
              <a:buNone/>
            </a:pPr>
            <a:r>
              <a:t/>
            </a:r>
            <a:endParaRPr sz="1600"/>
          </a:p>
        </p:txBody>
      </p:sp>
      <p:pic>
        <p:nvPicPr>
          <p:cNvPr id="103" name="Google Shape;103;p19"/>
          <p:cNvPicPr preferRelativeResize="0"/>
          <p:nvPr/>
        </p:nvPicPr>
        <p:blipFill>
          <a:blip r:embed="rId3">
            <a:alphaModFix/>
          </a:blip>
          <a:stretch>
            <a:fillRect/>
          </a:stretch>
        </p:blipFill>
        <p:spPr>
          <a:xfrm>
            <a:off x="0" y="388672"/>
            <a:ext cx="9144000" cy="2654974"/>
          </a:xfrm>
          <a:prstGeom prst="rect">
            <a:avLst/>
          </a:prstGeom>
          <a:noFill/>
          <a:ln>
            <a:noFill/>
          </a:ln>
        </p:spPr>
      </p:pic>
      <p:pic>
        <p:nvPicPr>
          <p:cNvPr id="104" name="Google Shape;104;p19"/>
          <p:cNvPicPr preferRelativeResize="0"/>
          <p:nvPr/>
        </p:nvPicPr>
        <p:blipFill>
          <a:blip r:embed="rId4">
            <a:alphaModFix/>
          </a:blip>
          <a:stretch>
            <a:fillRect/>
          </a:stretch>
        </p:blipFill>
        <p:spPr>
          <a:xfrm>
            <a:off x="0" y="3225575"/>
            <a:ext cx="9143998" cy="1604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0" y="1167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Read functions</a:t>
            </a:r>
            <a:endParaRPr/>
          </a:p>
          <a:p>
            <a:pPr indent="0" lvl="0" marL="0" rtl="0" algn="l">
              <a:spcBef>
                <a:spcPts val="0"/>
              </a:spcBef>
              <a:spcAft>
                <a:spcPts val="0"/>
              </a:spcAft>
              <a:buNone/>
            </a:pPr>
            <a:r>
              <a:t/>
            </a:r>
            <a:endParaRPr/>
          </a:p>
        </p:txBody>
      </p:sp>
      <p:sp>
        <p:nvSpPr>
          <p:cNvPr id="110" name="Google Shape;110;p20"/>
          <p:cNvSpPr txBox="1"/>
          <p:nvPr>
            <p:ph idx="1" type="body"/>
          </p:nvPr>
        </p:nvSpPr>
        <p:spPr>
          <a:xfrm>
            <a:off x="311700" y="873225"/>
            <a:ext cx="8115000" cy="407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Parse Complex rawData</a:t>
            </a:r>
            <a:br>
              <a:rPr lang="en" sz="1600"/>
            </a:br>
            <a:endParaRPr sz="1600"/>
          </a:p>
          <a:p>
            <a:pPr indent="-330200" lvl="0" marL="457200" rtl="0" algn="l">
              <a:spcBef>
                <a:spcPts val="0"/>
              </a:spcBef>
              <a:spcAft>
                <a:spcPts val="0"/>
              </a:spcAft>
              <a:buSzPts val="1600"/>
              <a:buChar char="●"/>
            </a:pPr>
            <a:r>
              <a:rPr lang="en" sz="1600"/>
              <a:t>Pre-processing based on SAR Mode</a:t>
            </a:r>
            <a:br>
              <a:rPr lang="en" sz="1600"/>
            </a:br>
            <a:endParaRPr sz="1600"/>
          </a:p>
          <a:p>
            <a:pPr indent="-330200" lvl="0" marL="457200" rtl="0" algn="l">
              <a:spcBef>
                <a:spcPts val="0"/>
              </a:spcBef>
              <a:spcAft>
                <a:spcPts val="0"/>
              </a:spcAft>
              <a:buSzPts val="1600"/>
              <a:buChar char="●"/>
            </a:pPr>
            <a:r>
              <a:rPr lang="en" sz="1600"/>
              <a:t>For Continuous Scan - Crop the Data</a:t>
            </a:r>
            <a:br>
              <a:rPr lang="en" sz="1600"/>
            </a:br>
            <a:endParaRPr sz="1600"/>
          </a:p>
          <a:p>
            <a:pPr indent="-330200" lvl="0" marL="457200" rtl="0" algn="l">
              <a:spcBef>
                <a:spcPts val="0"/>
              </a:spcBef>
              <a:spcAft>
                <a:spcPts val="0"/>
              </a:spcAft>
              <a:buSzPts val="1600"/>
              <a:buChar char="●"/>
            </a:pPr>
            <a:r>
              <a:rPr lang="en" sz="1600"/>
              <a:t>Rearrange the vertical scans</a:t>
            </a:r>
            <a:br>
              <a:rPr lang="en" sz="1600"/>
            </a:br>
            <a:endParaRPr sz="1600"/>
          </a:p>
          <a:p>
            <a:pPr indent="-330200" lvl="0" marL="457200" rtl="0" algn="l">
              <a:spcBef>
                <a:spcPts val="0"/>
              </a:spcBef>
              <a:spcAft>
                <a:spcPts val="0"/>
              </a:spcAft>
              <a:buSzPts val="1600"/>
              <a:buChar char="●"/>
            </a:pPr>
            <a:r>
              <a:rPr lang="en" sz="1600"/>
              <a:t>Reshape the rawData</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idx="1" type="body"/>
          </p:nvPr>
        </p:nvSpPr>
        <p:spPr>
          <a:xfrm>
            <a:off x="114900" y="217175"/>
            <a:ext cx="8115000" cy="44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t>Radar Calibration</a:t>
            </a:r>
            <a:endParaRPr b="1" sz="1800"/>
          </a:p>
          <a:p>
            <a:pPr indent="0" lvl="0" marL="0" rtl="0" algn="l">
              <a:spcBef>
                <a:spcPts val="1600"/>
              </a:spcBef>
              <a:spcAft>
                <a:spcPts val="0"/>
              </a:spcAft>
              <a:buNone/>
            </a:pPr>
            <a:r>
              <a:rPr b="1" lang="en" sz="1800"/>
              <a:t>Process</a:t>
            </a:r>
            <a:br>
              <a:rPr b="1" lang="en" sz="1800"/>
            </a:br>
            <a:endParaRPr b="1" sz="1800"/>
          </a:p>
          <a:p>
            <a:pPr indent="0" lvl="0" marL="0" rtl="0" algn="l">
              <a:spcBef>
                <a:spcPts val="1600"/>
              </a:spcBef>
              <a:spcAft>
                <a:spcPts val="0"/>
              </a:spcAft>
              <a:buNone/>
            </a:pPr>
            <a:r>
              <a:rPr b="1" lang="en" sz="1800"/>
              <a:t>MIMO Array Calibration</a:t>
            </a:r>
            <a:endParaRPr b="1" sz="1800"/>
          </a:p>
          <a:p>
            <a:pPr indent="-330200" lvl="0" marL="457200" rtl="0" algn="l">
              <a:spcBef>
                <a:spcPts val="1600"/>
              </a:spcBef>
              <a:spcAft>
                <a:spcPts val="0"/>
              </a:spcAft>
              <a:buSzPts val="1600"/>
              <a:buChar char="●"/>
            </a:pPr>
            <a:r>
              <a:rPr lang="en" sz="1600"/>
              <a:t>Measurement errors due to sensor gain and phase mismatches.</a:t>
            </a:r>
            <a:br>
              <a:rPr lang="en" sz="1600"/>
            </a:br>
            <a:endParaRPr sz="1600"/>
          </a:p>
          <a:p>
            <a:pPr indent="-330200" lvl="0" marL="457200" rtl="0" algn="l">
              <a:spcBef>
                <a:spcPts val="0"/>
              </a:spcBef>
              <a:spcAft>
                <a:spcPts val="0"/>
              </a:spcAft>
              <a:buSzPts val="1600"/>
              <a:buChar char="●"/>
            </a:pPr>
            <a:r>
              <a:rPr lang="en" sz="1600"/>
              <a:t>These mismatches can be caused by, path length imperfections, chip-to-chip or antenna-to-antenna variations, etc. </a:t>
            </a:r>
            <a:br>
              <a:rPr lang="en" sz="1600"/>
            </a:br>
            <a:endParaRPr sz="1600"/>
          </a:p>
          <a:p>
            <a:pPr indent="-330200" lvl="0" marL="457200" rtl="0" algn="l">
              <a:spcBef>
                <a:spcPts val="0"/>
              </a:spcBef>
              <a:spcAft>
                <a:spcPts val="0"/>
              </a:spcAft>
              <a:buSzPts val="1600"/>
              <a:buChar char="●"/>
            </a:pPr>
            <a:r>
              <a:rPr lang="en" sz="1600"/>
              <a:t>Can affect the image reconstruction adversely, and lead to unacceptable defocused blur and range shift in the images.</a:t>
            </a:r>
            <a:br>
              <a:rPr lang="en" sz="1600"/>
            </a:br>
            <a:endParaRPr sz="1600"/>
          </a:p>
          <a:p>
            <a:pPr indent="-330200" lvl="0" marL="457200" rtl="0" algn="l">
              <a:spcBef>
                <a:spcPts val="0"/>
              </a:spcBef>
              <a:spcAft>
                <a:spcPts val="0"/>
              </a:spcAft>
              <a:buSzPts val="1600"/>
              <a:buChar char="●"/>
            </a:pPr>
            <a:r>
              <a:rPr lang="en" sz="1600"/>
              <a:t>Hence Calibration is an essential step in MIMO-SAR imaging to reduce the effects of channel variations and to improve the reconstructed image quality.</a:t>
            </a:r>
            <a:endParaRPr sz="1600"/>
          </a:p>
          <a:p>
            <a:pPr indent="0" lvl="0" marL="0" rtl="0" algn="l">
              <a:spcBef>
                <a:spcPts val="1600"/>
              </a:spcBef>
              <a:spcAft>
                <a:spcPts val="0"/>
              </a:spcAft>
              <a:buNone/>
            </a:pPr>
            <a:r>
              <a:rPr lang="en" sz="1600"/>
              <a:t>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